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arlow Bold" charset="1" panose="00000800000000000000"/>
      <p:regular r:id="rId10"/>
    </p:embeddedFont>
    <p:embeddedFont>
      <p:font typeface="Barlow Bold Bold" charset="1" panose="00000900000000000000"/>
      <p:regular r:id="rId11"/>
    </p:embeddedFont>
    <p:embeddedFont>
      <p:font typeface="Barlow Bold Italics" charset="1" panose="00000800000000000000"/>
      <p:regular r:id="rId12"/>
    </p:embeddedFont>
    <p:embeddedFont>
      <p:font typeface="Barlow Bold Bold Italics" charset="1" panose="00000900000000000000"/>
      <p:regular r:id="rId13"/>
    </p:embeddedFont>
    <p:embeddedFont>
      <p:font typeface="Barlow Medium" charset="1" panose="00000600000000000000"/>
      <p:regular r:id="rId14"/>
    </p:embeddedFont>
    <p:embeddedFont>
      <p:font typeface="Barlow Medium Bold" charset="1" panose="00000700000000000000"/>
      <p:regular r:id="rId15"/>
    </p:embeddedFont>
    <p:embeddedFont>
      <p:font typeface="Barlow Medium Italics" charset="1" panose="00000600000000000000"/>
      <p:regular r:id="rId16"/>
    </p:embeddedFont>
    <p:embeddedFont>
      <p:font typeface="Barlow Medium Bold Italics" charset="1" panose="000007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3140438">
            <a:off x="5643589" y="1798610"/>
            <a:ext cx="15424031" cy="7977116"/>
          </a:xfrm>
          <a:prstGeom prst="rect">
            <a:avLst/>
          </a:prstGeom>
        </p:spPr>
      </p:pic>
      <p:grpSp>
        <p:nvGrpSpPr>
          <p:cNvPr name="Group 3" id="3"/>
          <p:cNvGrpSpPr/>
          <p:nvPr/>
        </p:nvGrpSpPr>
        <p:grpSpPr>
          <a:xfrm rot="0">
            <a:off x="1028700" y="2264237"/>
            <a:ext cx="9506680" cy="7741340"/>
            <a:chOff x="0" y="0"/>
            <a:chExt cx="12675573" cy="10321787"/>
          </a:xfrm>
        </p:grpSpPr>
        <p:sp>
          <p:nvSpPr>
            <p:cNvPr name="TextBox 4" id="4"/>
            <p:cNvSpPr txBox="true"/>
            <p:nvPr/>
          </p:nvSpPr>
          <p:spPr>
            <a:xfrm rot="0">
              <a:off x="0" y="190500"/>
              <a:ext cx="12675573" cy="8950113"/>
            </a:xfrm>
            <a:prstGeom prst="rect">
              <a:avLst/>
            </a:prstGeom>
          </p:spPr>
          <p:txBody>
            <a:bodyPr anchor="t" rtlCol="false" tIns="0" lIns="0" bIns="0" rIns="0">
              <a:spAutoFit/>
            </a:bodyPr>
            <a:lstStyle/>
            <a:p>
              <a:pPr>
                <a:lnSpc>
                  <a:spcPts val="10400"/>
                </a:lnSpc>
              </a:pPr>
              <a:r>
                <a:rPr lang="en-US" sz="10400">
                  <a:solidFill>
                    <a:srgbClr val="141414"/>
                  </a:solidFill>
                  <a:latin typeface="Barlow Bold Bold"/>
                </a:rPr>
                <a:t>Graph</a:t>
              </a:r>
            </a:p>
            <a:p>
              <a:pPr>
                <a:lnSpc>
                  <a:spcPts val="10400"/>
                </a:lnSpc>
              </a:pPr>
              <a:r>
                <a:rPr lang="en-US" sz="10400">
                  <a:solidFill>
                    <a:srgbClr val="141414"/>
                  </a:solidFill>
                  <a:latin typeface="Barlow Bold Bold"/>
                </a:rPr>
                <a:t>Convolutional</a:t>
              </a:r>
            </a:p>
            <a:p>
              <a:pPr>
                <a:lnSpc>
                  <a:spcPts val="10400"/>
                </a:lnSpc>
              </a:pPr>
              <a:r>
                <a:rPr lang="en-US" sz="10400">
                  <a:solidFill>
                    <a:srgbClr val="141414"/>
                  </a:solidFill>
                  <a:latin typeface="Barlow Bold Bold"/>
                </a:rPr>
                <a:t>Reinforcement</a:t>
              </a:r>
            </a:p>
            <a:p>
              <a:pPr>
                <a:lnSpc>
                  <a:spcPts val="10400"/>
                </a:lnSpc>
              </a:pPr>
              <a:r>
                <a:rPr lang="en-US" sz="10400">
                  <a:solidFill>
                    <a:srgbClr val="141414"/>
                  </a:solidFill>
                  <a:latin typeface="Barlow Bold Bold"/>
                </a:rPr>
                <a:t>Learning</a:t>
              </a:r>
            </a:p>
            <a:p>
              <a:pPr>
                <a:lnSpc>
                  <a:spcPts val="10400"/>
                </a:lnSpc>
              </a:pPr>
            </a:p>
          </p:txBody>
        </p:sp>
        <p:sp>
          <p:nvSpPr>
            <p:cNvPr name="TextBox 5" id="5"/>
            <p:cNvSpPr txBox="true"/>
            <p:nvPr/>
          </p:nvSpPr>
          <p:spPr>
            <a:xfrm rot="0">
              <a:off x="0" y="9628104"/>
              <a:ext cx="12675573" cy="693684"/>
            </a:xfrm>
            <a:prstGeom prst="rect">
              <a:avLst/>
            </a:prstGeom>
          </p:spPr>
          <p:txBody>
            <a:bodyPr anchor="t" rtlCol="false" tIns="0" lIns="0" bIns="0" rIns="0">
              <a:spAutoFit/>
            </a:bodyPr>
            <a:lstStyle/>
            <a:p>
              <a:pPr>
                <a:lnSpc>
                  <a:spcPts val="4479"/>
                </a:lnSpc>
                <a:spcBef>
                  <a:spcPct val="0"/>
                </a:spcBef>
              </a:pPr>
            </a:p>
          </p:txBody>
        </p:sp>
      </p:grpSp>
      <p:sp>
        <p:nvSpPr>
          <p:cNvPr name="TextBox 6" id="6"/>
          <p:cNvSpPr txBox="true"/>
          <p:nvPr/>
        </p:nvSpPr>
        <p:spPr>
          <a:xfrm rot="0">
            <a:off x="2452582" y="8091584"/>
            <a:ext cx="5292793" cy="362506"/>
          </a:xfrm>
          <a:prstGeom prst="rect">
            <a:avLst/>
          </a:prstGeom>
        </p:spPr>
        <p:txBody>
          <a:bodyPr anchor="t" rtlCol="false" tIns="0" lIns="0" bIns="0" rIns="0">
            <a:spAutoFit/>
          </a:bodyPr>
          <a:lstStyle/>
          <a:p>
            <a:pPr>
              <a:lnSpc>
                <a:spcPts val="2940"/>
              </a:lnSpc>
              <a:spcBef>
                <a:spcPct val="0"/>
              </a:spcBef>
            </a:pPr>
            <a:r>
              <a:rPr lang="en-US" sz="2100">
                <a:solidFill>
                  <a:srgbClr val="141414"/>
                </a:solidFill>
                <a:latin typeface="Barlow Medium"/>
              </a:rPr>
              <a:t>Seminar - Cognitive Computing</a:t>
            </a:r>
          </a:p>
        </p:txBody>
      </p:sp>
      <p:sp>
        <p:nvSpPr>
          <p:cNvPr name="TextBox 7" id="7"/>
          <p:cNvSpPr txBox="true"/>
          <p:nvPr/>
        </p:nvSpPr>
        <p:spPr>
          <a:xfrm rot="0">
            <a:off x="1000308" y="7993494"/>
            <a:ext cx="1452275" cy="533286"/>
          </a:xfrm>
          <a:prstGeom prst="rect">
            <a:avLst/>
          </a:prstGeom>
        </p:spPr>
        <p:txBody>
          <a:bodyPr anchor="t" rtlCol="false" tIns="0" lIns="0" bIns="0" rIns="0">
            <a:spAutoFit/>
          </a:bodyPr>
          <a:lstStyle/>
          <a:p>
            <a:pPr>
              <a:lnSpc>
                <a:spcPts val="4200"/>
              </a:lnSpc>
              <a:spcBef>
                <a:spcPct val="0"/>
              </a:spcBef>
            </a:pPr>
            <a:r>
              <a:rPr lang="en-US" sz="3000">
                <a:solidFill>
                  <a:srgbClr val="141414"/>
                </a:solidFill>
                <a:latin typeface="Barlow Bold Bold"/>
              </a:rPr>
              <a:t>CS 399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1028700" y="767027"/>
            <a:ext cx="7143121" cy="3260059"/>
            <a:chOff x="0" y="0"/>
            <a:chExt cx="9524162" cy="4346746"/>
          </a:xfrm>
        </p:grpSpPr>
        <p:sp>
          <p:nvSpPr>
            <p:cNvPr name="TextBox 3" id="3"/>
            <p:cNvSpPr txBox="true"/>
            <p:nvPr/>
          </p:nvSpPr>
          <p:spPr>
            <a:xfrm rot="0">
              <a:off x="0" y="161925"/>
              <a:ext cx="9524162" cy="3098799"/>
            </a:xfrm>
            <a:prstGeom prst="rect">
              <a:avLst/>
            </a:prstGeom>
          </p:spPr>
          <p:txBody>
            <a:bodyPr anchor="t" rtlCol="false" tIns="0" lIns="0" bIns="0" rIns="0">
              <a:spAutoFit/>
            </a:bodyPr>
            <a:lstStyle/>
            <a:p>
              <a:pPr algn="l" marL="0" indent="0" lvl="0">
                <a:lnSpc>
                  <a:spcPts val="8800"/>
                </a:lnSpc>
                <a:spcBef>
                  <a:spcPct val="0"/>
                </a:spcBef>
              </a:pPr>
              <a:r>
                <a:rPr lang="en-US" sz="8800" u="none">
                  <a:solidFill>
                    <a:srgbClr val="141414"/>
                  </a:solidFill>
                  <a:latin typeface="Barlow Bold Bold"/>
                </a:rPr>
                <a:t>DISCUSSION POINTS</a:t>
              </a:r>
            </a:p>
          </p:txBody>
        </p:sp>
        <p:sp>
          <p:nvSpPr>
            <p:cNvPr name="TextBox 4" id="4"/>
            <p:cNvSpPr txBox="true"/>
            <p:nvPr/>
          </p:nvSpPr>
          <p:spPr>
            <a:xfrm rot="0">
              <a:off x="0" y="3555506"/>
              <a:ext cx="9524162" cy="791240"/>
            </a:xfrm>
            <a:prstGeom prst="rect">
              <a:avLst/>
            </a:prstGeom>
          </p:spPr>
          <p:txBody>
            <a:bodyPr anchor="t" rtlCol="false" tIns="0" lIns="0" bIns="0" rIns="0">
              <a:spAutoFit/>
            </a:bodyPr>
            <a:lstStyle/>
            <a:p>
              <a:pPr>
                <a:lnSpc>
                  <a:spcPts val="5040"/>
                </a:lnSpc>
                <a:spcBef>
                  <a:spcPct val="0"/>
                </a:spcBef>
              </a:pPr>
              <a:r>
                <a:rPr lang="en-US" sz="3600">
                  <a:solidFill>
                    <a:srgbClr val="283EFF"/>
                  </a:solidFill>
                  <a:latin typeface="Barlow Medium Bold"/>
                </a:rPr>
                <a:t>Overview</a:t>
              </a:r>
            </a:p>
          </p:txBody>
        </p:sp>
      </p:grpSp>
      <p:sp>
        <p:nvSpPr>
          <p:cNvPr name="TextBox 5" id="5"/>
          <p:cNvSpPr txBox="true"/>
          <p:nvPr/>
        </p:nvSpPr>
        <p:spPr>
          <a:xfrm rot="0">
            <a:off x="1028700" y="4938065"/>
            <a:ext cx="4740818" cy="2279795"/>
          </a:xfrm>
          <a:prstGeom prst="rect">
            <a:avLst/>
          </a:prstGeom>
        </p:spPr>
        <p:txBody>
          <a:bodyPr anchor="t" rtlCol="false" tIns="0" lIns="0" bIns="0" rIns="0">
            <a:spAutoFit/>
          </a:bodyPr>
          <a:lstStyle/>
          <a:p>
            <a:pPr>
              <a:lnSpc>
                <a:spcPts val="3600"/>
              </a:lnSpc>
            </a:pPr>
            <a:r>
              <a:rPr lang="en-US" sz="2400">
                <a:solidFill>
                  <a:srgbClr val="141414"/>
                </a:solidFill>
                <a:latin typeface="Barlow Medium"/>
              </a:rPr>
              <a:t>Reinforcement Learning</a:t>
            </a:r>
          </a:p>
          <a:p>
            <a:pPr>
              <a:lnSpc>
                <a:spcPts val="3599"/>
              </a:lnSpc>
            </a:pPr>
            <a:r>
              <a:rPr lang="en-US" sz="2400">
                <a:solidFill>
                  <a:srgbClr val="141414"/>
                </a:solidFill>
                <a:latin typeface="Barlow Medium"/>
              </a:rPr>
              <a:t>Multi-agent RL</a:t>
            </a:r>
          </a:p>
          <a:p>
            <a:pPr>
              <a:lnSpc>
                <a:spcPts val="3599"/>
              </a:lnSpc>
            </a:pPr>
            <a:r>
              <a:rPr lang="en-US" sz="2399">
                <a:solidFill>
                  <a:srgbClr val="141414"/>
                </a:solidFill>
                <a:latin typeface="Barlow Medium"/>
              </a:rPr>
              <a:t>Importance of MARL</a:t>
            </a:r>
          </a:p>
          <a:p>
            <a:pPr>
              <a:lnSpc>
                <a:spcPts val="3600"/>
              </a:lnSpc>
            </a:pPr>
            <a:r>
              <a:rPr lang="en-US" sz="2399">
                <a:solidFill>
                  <a:srgbClr val="141414"/>
                </a:solidFill>
                <a:latin typeface="Barlow Medium"/>
              </a:rPr>
              <a:t>SOTA Algos (MADDPG)</a:t>
            </a:r>
          </a:p>
          <a:p>
            <a:pPr>
              <a:lnSpc>
                <a:spcPts val="3600"/>
              </a:lnSpc>
            </a:pPr>
            <a:r>
              <a:rPr lang="en-US" sz="2400">
                <a:solidFill>
                  <a:srgbClr val="141414"/>
                </a:solidFill>
                <a:latin typeface="Barlow Medium"/>
              </a:rPr>
              <a:t>Graph Convolutional RL</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true" flipV="true" rot="0">
            <a:off x="7895433" y="-245053"/>
            <a:ext cx="10727257" cy="10777105"/>
          </a:xfrm>
          <a:prstGeom prst="rect">
            <a:avLst/>
          </a:prstGeom>
        </p:spPr>
      </p:pic>
      <p:grpSp>
        <p:nvGrpSpPr>
          <p:cNvPr name="Group 7" id="7"/>
          <p:cNvGrpSpPr/>
          <p:nvPr/>
        </p:nvGrpSpPr>
        <p:grpSpPr>
          <a:xfrm rot="0">
            <a:off x="12232638" y="8810737"/>
            <a:ext cx="5026662" cy="447563"/>
            <a:chOff x="0" y="0"/>
            <a:chExt cx="6702215" cy="596750"/>
          </a:xfrm>
        </p:grpSpPr>
        <p:sp>
          <p:nvSpPr>
            <p:cNvPr name="TextBox 8" id="8"/>
            <p:cNvSpPr txBox="true"/>
            <p:nvPr/>
          </p:nvSpPr>
          <p:spPr>
            <a:xfrm rot="0">
              <a:off x="0" y="42946"/>
              <a:ext cx="5193339" cy="463234"/>
            </a:xfrm>
            <a:prstGeom prst="rect">
              <a:avLst/>
            </a:prstGeom>
          </p:spPr>
          <p:txBody>
            <a:bodyPr anchor="t" rtlCol="false" tIns="0" lIns="0" bIns="0" rIns="0">
              <a:spAutoFit/>
            </a:bodyPr>
            <a:lstStyle/>
            <a:p>
              <a:pPr algn="r">
                <a:lnSpc>
                  <a:spcPts val="2940"/>
                </a:lnSpc>
                <a:spcBef>
                  <a:spcPct val="0"/>
                </a:spcBef>
              </a:pPr>
              <a:r>
                <a:rPr lang="en-US" sz="2100">
                  <a:solidFill>
                    <a:srgbClr val="141414"/>
                  </a:solidFill>
                  <a:latin typeface="Barlow Medium"/>
                </a:rPr>
                <a:t>Company</a:t>
              </a:r>
              <a:r>
                <a:rPr lang="en-US" sz="2100">
                  <a:solidFill>
                    <a:srgbClr val="141414"/>
                  </a:solidFill>
                  <a:latin typeface="Barlow Medium"/>
                </a:rPr>
                <a:t> Standup Meeting</a:t>
              </a:r>
            </a:p>
          </p:txBody>
        </p:sp>
        <p:sp>
          <p:nvSpPr>
            <p:cNvPr name="TextBox 9" id="9"/>
            <p:cNvSpPr txBox="true"/>
            <p:nvPr/>
          </p:nvSpPr>
          <p:spPr>
            <a:xfrm rot="0">
              <a:off x="5541135" y="-76200"/>
              <a:ext cx="1161080" cy="672950"/>
            </a:xfrm>
            <a:prstGeom prst="rect">
              <a:avLst/>
            </a:prstGeom>
          </p:spPr>
          <p:txBody>
            <a:bodyPr anchor="t" rtlCol="false" tIns="0" lIns="0" bIns="0" rIns="0">
              <a:spAutoFit/>
            </a:bodyPr>
            <a:lstStyle/>
            <a:p>
              <a:pPr algn="r">
                <a:lnSpc>
                  <a:spcPts val="4200"/>
                </a:lnSpc>
                <a:spcBef>
                  <a:spcPct val="0"/>
                </a:spcBef>
              </a:pPr>
              <a:r>
                <a:rPr lang="en-US" sz="3000">
                  <a:solidFill>
                    <a:srgbClr val="141414"/>
                  </a:solidFill>
                  <a:latin typeface="Barlow Bold Bold"/>
                </a:rPr>
                <a:t>02</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0534" t="0" r="30534" b="0"/>
          <a:stretch>
            <a:fillRect/>
          </a:stretch>
        </p:blipFill>
        <p:spPr>
          <a:xfrm flipH="false" flipV="false" rot="0">
            <a:off x="12282572" y="0"/>
            <a:ext cx="6005428" cy="10287000"/>
          </a:xfrm>
          <a:prstGeom prst="rect">
            <a:avLst/>
          </a:prstGeom>
        </p:spPr>
      </p:pic>
      <p:grpSp>
        <p:nvGrpSpPr>
          <p:cNvPr name="Group 3" id="3"/>
          <p:cNvGrpSpPr/>
          <p:nvPr/>
        </p:nvGrpSpPr>
        <p:grpSpPr>
          <a:xfrm rot="0">
            <a:off x="1913588" y="3729805"/>
            <a:ext cx="7983823" cy="2095588"/>
            <a:chOff x="0" y="0"/>
            <a:chExt cx="10645098" cy="2794117"/>
          </a:xfrm>
        </p:grpSpPr>
        <p:sp>
          <p:nvSpPr>
            <p:cNvPr name="TextBox 4" id="4"/>
            <p:cNvSpPr txBox="true"/>
            <p:nvPr/>
          </p:nvSpPr>
          <p:spPr>
            <a:xfrm rot="0">
              <a:off x="0" y="-47625"/>
              <a:ext cx="10645098" cy="569041"/>
            </a:xfrm>
            <a:prstGeom prst="rect">
              <a:avLst/>
            </a:prstGeom>
          </p:spPr>
          <p:txBody>
            <a:bodyPr anchor="t" rtlCol="false" tIns="0" lIns="0" bIns="0" rIns="0">
              <a:spAutoFit/>
            </a:bodyPr>
            <a:lstStyle/>
            <a:p>
              <a:pPr>
                <a:lnSpc>
                  <a:spcPts val="3639"/>
                </a:lnSpc>
              </a:pPr>
            </a:p>
          </p:txBody>
        </p:sp>
        <p:sp>
          <p:nvSpPr>
            <p:cNvPr name="TextBox 5" id="5"/>
            <p:cNvSpPr txBox="true"/>
            <p:nvPr/>
          </p:nvSpPr>
          <p:spPr>
            <a:xfrm rot="0">
              <a:off x="0" y="797478"/>
              <a:ext cx="10645098" cy="1996639"/>
            </a:xfrm>
            <a:prstGeom prst="rect">
              <a:avLst/>
            </a:prstGeom>
          </p:spPr>
          <p:txBody>
            <a:bodyPr anchor="t" rtlCol="false" tIns="0" lIns="0" bIns="0" rIns="0">
              <a:spAutoFit/>
            </a:bodyPr>
            <a:lstStyle/>
            <a:p>
              <a:pPr algn="l" marL="431800" indent="-215900" lvl="1">
                <a:lnSpc>
                  <a:spcPts val="2999"/>
                </a:lnSpc>
                <a:buFont typeface="Arial"/>
                <a:buChar char="•"/>
              </a:pPr>
              <a:r>
                <a:rPr lang="en-US" sz="1999" spc="39">
                  <a:solidFill>
                    <a:srgbClr val="141414"/>
                  </a:solidFill>
                  <a:latin typeface="Barlow Medium"/>
                </a:rPr>
                <a:t>Reinfo</a:t>
              </a:r>
              <a:r>
                <a:rPr lang="en-US" sz="1999" spc="39" u="none">
                  <a:solidFill>
                    <a:srgbClr val="141414"/>
                  </a:solidFill>
                  <a:latin typeface="Barlow Medium"/>
                </a:rPr>
                <a:t>rcement learning (RL) is an area of machine learning concerned with how intelligent agents ought to take actions in an environment in order to maximize the notion of cumulative reward</a:t>
              </a:r>
            </a:p>
          </p:txBody>
        </p:sp>
      </p:grpSp>
      <p:sp>
        <p:nvSpPr>
          <p:cNvPr name="TextBox 6" id="6"/>
          <p:cNvSpPr txBox="true"/>
          <p:nvPr/>
        </p:nvSpPr>
        <p:spPr>
          <a:xfrm rot="0">
            <a:off x="1028700" y="1200150"/>
            <a:ext cx="9753600" cy="2286791"/>
          </a:xfrm>
          <a:prstGeom prst="rect">
            <a:avLst/>
          </a:prstGeom>
        </p:spPr>
        <p:txBody>
          <a:bodyPr anchor="t" rtlCol="false" tIns="0" lIns="0" bIns="0" rIns="0">
            <a:spAutoFit/>
          </a:bodyPr>
          <a:lstStyle/>
          <a:p>
            <a:pPr>
              <a:lnSpc>
                <a:spcPts val="8799"/>
              </a:lnSpc>
            </a:pPr>
            <a:r>
              <a:rPr lang="en-US" sz="8799">
                <a:solidFill>
                  <a:srgbClr val="141414"/>
                </a:solidFill>
                <a:latin typeface="Barlow Bold Bold"/>
              </a:rPr>
              <a:t>REINFORCEMENT</a:t>
            </a:r>
          </a:p>
          <a:p>
            <a:pPr algn="l" marL="0" indent="0" lvl="0">
              <a:lnSpc>
                <a:spcPts val="8799"/>
              </a:lnSpc>
              <a:spcBef>
                <a:spcPct val="0"/>
              </a:spcBef>
            </a:pPr>
            <a:r>
              <a:rPr lang="en-US" sz="8799">
                <a:solidFill>
                  <a:srgbClr val="141414"/>
                </a:solidFill>
                <a:latin typeface="Barlow Bold Bold"/>
              </a:rPr>
              <a:t>LEARNING</a:t>
            </a:r>
          </a:p>
        </p:txBody>
      </p:sp>
      <p:grpSp>
        <p:nvGrpSpPr>
          <p:cNvPr name="Group 7" id="7"/>
          <p:cNvGrpSpPr/>
          <p:nvPr/>
        </p:nvGrpSpPr>
        <p:grpSpPr>
          <a:xfrm rot="0">
            <a:off x="1786195" y="5803217"/>
            <a:ext cx="7983823" cy="1714669"/>
            <a:chOff x="0" y="0"/>
            <a:chExt cx="10645098" cy="2286226"/>
          </a:xfrm>
        </p:grpSpPr>
        <p:sp>
          <p:nvSpPr>
            <p:cNvPr name="TextBox 8" id="8"/>
            <p:cNvSpPr txBox="true"/>
            <p:nvPr/>
          </p:nvSpPr>
          <p:spPr>
            <a:xfrm rot="0">
              <a:off x="0" y="-47625"/>
              <a:ext cx="10645098" cy="569041"/>
            </a:xfrm>
            <a:prstGeom prst="rect">
              <a:avLst/>
            </a:prstGeom>
          </p:spPr>
          <p:txBody>
            <a:bodyPr anchor="t" rtlCol="false" tIns="0" lIns="0" bIns="0" rIns="0">
              <a:spAutoFit/>
            </a:bodyPr>
            <a:lstStyle/>
            <a:p>
              <a:pPr>
                <a:lnSpc>
                  <a:spcPts val="3640"/>
                </a:lnSpc>
              </a:pPr>
            </a:p>
          </p:txBody>
        </p:sp>
        <p:sp>
          <p:nvSpPr>
            <p:cNvPr name="TextBox 9" id="9"/>
            <p:cNvSpPr txBox="true"/>
            <p:nvPr/>
          </p:nvSpPr>
          <p:spPr>
            <a:xfrm rot="0">
              <a:off x="0" y="787953"/>
              <a:ext cx="10645098" cy="1498273"/>
            </a:xfrm>
            <a:prstGeom prst="rect">
              <a:avLst/>
            </a:prstGeom>
          </p:spPr>
          <p:txBody>
            <a:bodyPr anchor="t" rtlCol="false" tIns="0" lIns="0" bIns="0" rIns="0">
              <a:spAutoFit/>
            </a:bodyPr>
            <a:lstStyle/>
            <a:p>
              <a:pPr algn="l" marL="431800" indent="-215900" lvl="1">
                <a:lnSpc>
                  <a:spcPts val="3000"/>
                </a:lnSpc>
                <a:buFont typeface="Arial"/>
                <a:buChar char="•"/>
              </a:pPr>
              <a:r>
                <a:rPr lang="en-US" sz="2000" spc="40">
                  <a:solidFill>
                    <a:srgbClr val="141414"/>
                  </a:solidFill>
                  <a:latin typeface="Barlow Medium"/>
                </a:rPr>
                <a:t>Reinfo</a:t>
              </a:r>
              <a:r>
                <a:rPr lang="en-US" sz="2000" spc="40" u="none">
                  <a:solidFill>
                    <a:srgbClr val="141414"/>
                  </a:solidFill>
                  <a:latin typeface="Barlow Medium"/>
                </a:rPr>
                <a:t>rcement learning is one of three basic machine learning paradigms, alongside supervised learning and unsupervised learning.</a:t>
              </a:r>
            </a:p>
          </p:txBody>
        </p:sp>
      </p:grpSp>
      <p:sp>
        <p:nvSpPr>
          <p:cNvPr name="TextBox 10" id="10"/>
          <p:cNvSpPr txBox="true"/>
          <p:nvPr/>
        </p:nvSpPr>
        <p:spPr>
          <a:xfrm rot="0">
            <a:off x="1786195" y="7893559"/>
            <a:ext cx="7983823" cy="1142755"/>
          </a:xfrm>
          <a:prstGeom prst="rect">
            <a:avLst/>
          </a:prstGeom>
        </p:spPr>
        <p:txBody>
          <a:bodyPr anchor="t" rtlCol="false" tIns="0" lIns="0" bIns="0" rIns="0">
            <a:spAutoFit/>
          </a:bodyPr>
          <a:lstStyle/>
          <a:p>
            <a:pPr algn="l" marL="431800" indent="-215900" lvl="1">
              <a:lnSpc>
                <a:spcPts val="3000"/>
              </a:lnSpc>
              <a:buFont typeface="Arial"/>
              <a:buChar char="•"/>
            </a:pPr>
            <a:r>
              <a:rPr lang="en-US" sz="2000" spc="40">
                <a:solidFill>
                  <a:srgbClr val="141414"/>
                </a:solidFill>
                <a:latin typeface="Barlow Medium"/>
              </a:rPr>
              <a:t>Reinfo</a:t>
            </a:r>
            <a:r>
              <a:rPr lang="en-US" sz="2000" spc="40" u="none">
                <a:solidFill>
                  <a:srgbClr val="141414"/>
                </a:solidFill>
                <a:latin typeface="Barlow Medium"/>
              </a:rPr>
              <a:t>rcement learning differs from supervised learning in not needing labeled input/output pairs to be presented, and in not needing sub-optimal actions to be explicitly corrected.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965782" y="1162050"/>
            <a:ext cx="8125996" cy="1083310"/>
          </a:xfrm>
          <a:prstGeom prst="rect">
            <a:avLst/>
          </a:prstGeom>
        </p:spPr>
        <p:txBody>
          <a:bodyPr anchor="t" rtlCol="false" tIns="0" lIns="0" bIns="0" rIns="0">
            <a:spAutoFit/>
          </a:bodyPr>
          <a:lstStyle/>
          <a:p>
            <a:pPr algn="l" marL="0" indent="0" lvl="0">
              <a:lnSpc>
                <a:spcPts val="8000"/>
              </a:lnSpc>
              <a:spcBef>
                <a:spcPct val="0"/>
              </a:spcBef>
            </a:pPr>
            <a:r>
              <a:rPr lang="en-US" sz="8000">
                <a:solidFill>
                  <a:srgbClr val="141414"/>
                </a:solidFill>
                <a:latin typeface="Barlow Bold Bold"/>
              </a:rPr>
              <a:t>MULTI-AGENT RL</a:t>
            </a:r>
          </a:p>
        </p:txBody>
      </p:sp>
      <p:grpSp>
        <p:nvGrpSpPr>
          <p:cNvPr name="Group 3" id="3"/>
          <p:cNvGrpSpPr/>
          <p:nvPr/>
        </p:nvGrpSpPr>
        <p:grpSpPr>
          <a:xfrm rot="0">
            <a:off x="10144170" y="3358172"/>
            <a:ext cx="7293518" cy="6038874"/>
            <a:chOff x="0" y="0"/>
            <a:chExt cx="9724691" cy="8051832"/>
          </a:xfrm>
        </p:grpSpPr>
        <p:sp>
          <p:nvSpPr>
            <p:cNvPr name="TextBox 4" id="4"/>
            <p:cNvSpPr txBox="true"/>
            <p:nvPr/>
          </p:nvSpPr>
          <p:spPr>
            <a:xfrm rot="0">
              <a:off x="0" y="-66675"/>
              <a:ext cx="9724691" cy="3012421"/>
            </a:xfrm>
            <a:prstGeom prst="rect">
              <a:avLst/>
            </a:prstGeom>
          </p:spPr>
          <p:txBody>
            <a:bodyPr anchor="t" rtlCol="false" tIns="0" lIns="0" bIns="0" rIns="0">
              <a:spAutoFit/>
            </a:bodyPr>
            <a:lstStyle/>
            <a:p>
              <a:pPr marL="431799" indent="-215900" lvl="1">
                <a:lnSpc>
                  <a:spcPts val="2999"/>
                </a:lnSpc>
                <a:buFont typeface="Arial"/>
                <a:buChar char="•"/>
              </a:pPr>
              <a:r>
                <a:rPr lang="en-US" sz="1999" spc="39">
                  <a:solidFill>
                    <a:srgbClr val="141414"/>
                  </a:solidFill>
                  <a:latin typeface="Barlow Medium"/>
                </a:rPr>
                <a:t>Amongst the various domains of Artificial Intelligence (AI) research being advanced at the moment, one domain has become critical to the broader success of artificial intelligence, while still in its infancy. It’s called multi-agent reinforcement learning.</a:t>
              </a:r>
            </a:p>
            <a:p>
              <a:pPr algn="l" marL="0" indent="0" lvl="0">
                <a:lnSpc>
                  <a:spcPts val="3000"/>
                </a:lnSpc>
                <a:spcBef>
                  <a:spcPct val="0"/>
                </a:spcBef>
              </a:pPr>
            </a:p>
          </p:txBody>
        </p:sp>
        <p:sp>
          <p:nvSpPr>
            <p:cNvPr name="TextBox 5" id="5"/>
            <p:cNvSpPr txBox="true"/>
            <p:nvPr/>
          </p:nvSpPr>
          <p:spPr>
            <a:xfrm rot="0">
              <a:off x="0" y="4254462"/>
              <a:ext cx="9724691" cy="1498273"/>
            </a:xfrm>
            <a:prstGeom prst="rect">
              <a:avLst/>
            </a:prstGeom>
          </p:spPr>
          <p:txBody>
            <a:bodyPr anchor="t" rtlCol="false" tIns="0" lIns="0" bIns="0" rIns="0">
              <a:spAutoFit/>
            </a:bodyPr>
            <a:lstStyle/>
            <a:p>
              <a:pPr algn="l" marL="431800" indent="-215900" lvl="1">
                <a:lnSpc>
                  <a:spcPts val="3000"/>
                </a:lnSpc>
                <a:buFont typeface="Arial"/>
                <a:buChar char="•"/>
              </a:pPr>
              <a:r>
                <a:rPr lang="en-US" sz="1999" spc="39">
                  <a:solidFill>
                    <a:srgbClr val="141414"/>
                  </a:solidFill>
                  <a:latin typeface="Barlow Medium"/>
                </a:rPr>
                <a:t>Multi-agent reinforcement learning is the study of numerous artificial intelligence agents cohabitating in an environment, often collaborating toward some end goal. </a:t>
              </a:r>
            </a:p>
          </p:txBody>
        </p:sp>
        <p:sp>
          <p:nvSpPr>
            <p:cNvPr name="TextBox 6" id="6"/>
            <p:cNvSpPr txBox="true"/>
            <p:nvPr/>
          </p:nvSpPr>
          <p:spPr>
            <a:xfrm rot="0">
              <a:off x="0" y="7061450"/>
              <a:ext cx="9724691" cy="990382"/>
            </a:xfrm>
            <a:prstGeom prst="rect">
              <a:avLst/>
            </a:prstGeom>
          </p:spPr>
          <p:txBody>
            <a:bodyPr anchor="t" rtlCol="false" tIns="0" lIns="0" bIns="0" rIns="0">
              <a:spAutoFit/>
            </a:bodyPr>
            <a:lstStyle/>
            <a:p>
              <a:pPr algn="l" marL="431800" indent="-215900" lvl="1">
                <a:lnSpc>
                  <a:spcPts val="3000"/>
                </a:lnSpc>
                <a:buFont typeface="Arial"/>
                <a:buChar char="•"/>
              </a:pPr>
              <a:r>
                <a:rPr lang="en-US" sz="2000" spc="40" u="none">
                  <a:solidFill>
                    <a:srgbClr val="141414"/>
                  </a:solidFill>
                  <a:latin typeface="Barlow Medium"/>
                </a:rPr>
                <a:t>derives inspiration from other social structures in the animal kingdom. It also draws heavily on game theory.</a:t>
              </a:r>
            </a:p>
          </p:txBody>
        </p:sp>
      </p:grpSp>
      <p:pic>
        <p:nvPicPr>
          <p:cNvPr name="Picture 7" id="7"/>
          <p:cNvPicPr>
            <a:picLocks noChangeAspect="true"/>
          </p:cNvPicPr>
          <p:nvPr/>
        </p:nvPicPr>
        <p:blipFill>
          <a:blip r:embed="rId2"/>
          <a:srcRect l="0" t="12453" r="0" b="12453"/>
          <a:stretch>
            <a:fillRect/>
          </a:stretch>
        </p:blipFill>
        <p:spPr>
          <a:xfrm flipH="false" flipV="false" rot="0">
            <a:off x="0" y="0"/>
            <a:ext cx="9144000" cy="10287000"/>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75" t="3888" r="0" b="57939"/>
          <a:stretch>
            <a:fillRect/>
          </a:stretch>
        </p:blipFill>
        <p:spPr>
          <a:xfrm flipH="false" flipV="false" rot="0">
            <a:off x="0" y="-57150"/>
            <a:ext cx="18288000" cy="4671591"/>
          </a:xfrm>
          <a:prstGeom prst="rect">
            <a:avLst/>
          </a:prstGeom>
        </p:spPr>
      </p:pic>
      <p:grpSp>
        <p:nvGrpSpPr>
          <p:cNvPr name="Group 3" id="3"/>
          <p:cNvGrpSpPr/>
          <p:nvPr/>
        </p:nvGrpSpPr>
        <p:grpSpPr>
          <a:xfrm rot="0">
            <a:off x="590497" y="4863314"/>
            <a:ext cx="13815468" cy="5423686"/>
            <a:chOff x="0" y="0"/>
            <a:chExt cx="18420624" cy="7231582"/>
          </a:xfrm>
        </p:grpSpPr>
        <p:sp>
          <p:nvSpPr>
            <p:cNvPr name="TextBox 4" id="4"/>
            <p:cNvSpPr txBox="true"/>
            <p:nvPr/>
          </p:nvSpPr>
          <p:spPr>
            <a:xfrm rot="0">
              <a:off x="0" y="-66675"/>
              <a:ext cx="18420624" cy="791240"/>
            </a:xfrm>
            <a:prstGeom prst="rect">
              <a:avLst/>
            </a:prstGeom>
          </p:spPr>
          <p:txBody>
            <a:bodyPr anchor="t" rtlCol="false" tIns="0" lIns="0" bIns="0" rIns="0">
              <a:spAutoFit/>
            </a:bodyPr>
            <a:lstStyle/>
            <a:p>
              <a:pPr>
                <a:lnSpc>
                  <a:spcPts val="5040"/>
                </a:lnSpc>
                <a:spcBef>
                  <a:spcPct val="0"/>
                </a:spcBef>
              </a:pPr>
            </a:p>
          </p:txBody>
        </p:sp>
        <p:sp>
          <p:nvSpPr>
            <p:cNvPr name="TextBox 5" id="5"/>
            <p:cNvSpPr txBox="true"/>
            <p:nvPr/>
          </p:nvSpPr>
          <p:spPr>
            <a:xfrm rot="0">
              <a:off x="0" y="1182609"/>
              <a:ext cx="18420624" cy="6048973"/>
            </a:xfrm>
            <a:prstGeom prst="rect">
              <a:avLst/>
            </a:prstGeom>
          </p:spPr>
          <p:txBody>
            <a:bodyPr anchor="t" rtlCol="false" tIns="0" lIns="0" bIns="0" rIns="0">
              <a:spAutoFit/>
            </a:bodyPr>
            <a:lstStyle/>
            <a:p>
              <a:pPr marL="518160" indent="-259080" lvl="1">
                <a:lnSpc>
                  <a:spcPts val="3599"/>
                </a:lnSpc>
                <a:buFont typeface="Arial"/>
                <a:buChar char="•"/>
              </a:pPr>
              <a:r>
                <a:rPr lang="en-US" sz="2400">
                  <a:solidFill>
                    <a:srgbClr val="141414"/>
                  </a:solidFill>
                  <a:latin typeface="Barlow Medium"/>
                </a:rPr>
                <a:t>Multi-agent systems can be used to model many complex problems of today’s society, such as urban and air traffic control, multi-robot coordination, distributed sensing, and energy distribution.</a:t>
              </a:r>
            </a:p>
            <a:p>
              <a:pPr>
                <a:lnSpc>
                  <a:spcPts val="3599"/>
                </a:lnSpc>
              </a:pPr>
            </a:p>
            <a:p>
              <a:pPr marL="518160" indent="-259080" lvl="1">
                <a:lnSpc>
                  <a:spcPts val="3599"/>
                </a:lnSpc>
                <a:buFont typeface="Arial"/>
                <a:buChar char="•"/>
              </a:pPr>
              <a:r>
                <a:rPr lang="en-US" sz="2399">
                  <a:solidFill>
                    <a:srgbClr val="141414"/>
                  </a:solidFill>
                  <a:latin typeface="Barlow Medium"/>
                </a:rPr>
                <a:t>More critical reasons for the research community to focus on multi-agent reinforcement learning: the role of sociability in increasing a species intelligence for the safe development of artificial intelligence</a:t>
              </a:r>
            </a:p>
            <a:p>
              <a:pPr>
                <a:lnSpc>
                  <a:spcPts val="3599"/>
                </a:lnSpc>
              </a:pPr>
            </a:p>
            <a:p>
              <a:pPr marL="518160" indent="-259080" lvl="1">
                <a:lnSpc>
                  <a:spcPts val="3600"/>
                </a:lnSpc>
                <a:buFont typeface="Arial"/>
                <a:buChar char="•"/>
              </a:pPr>
              <a:r>
                <a:rPr lang="en-US" sz="2399">
                  <a:solidFill>
                    <a:srgbClr val="141414"/>
                  </a:solidFill>
                  <a:latin typeface="Barlow Medium"/>
                </a:rPr>
                <a:t>If we’re working toward advancing artificial intelligence, it reasonable to posit that the same sort of sociability that is so fundamental to our own intelligence will be important to advancing artificial intelligence.</a:t>
              </a:r>
            </a:p>
          </p:txBody>
        </p:sp>
      </p:grpSp>
      <p:sp>
        <p:nvSpPr>
          <p:cNvPr name="TextBox 6" id="6"/>
          <p:cNvSpPr txBox="true"/>
          <p:nvPr/>
        </p:nvSpPr>
        <p:spPr>
          <a:xfrm rot="0">
            <a:off x="590497" y="4747791"/>
            <a:ext cx="11178414" cy="1083310"/>
          </a:xfrm>
          <a:prstGeom prst="rect">
            <a:avLst/>
          </a:prstGeom>
        </p:spPr>
        <p:txBody>
          <a:bodyPr anchor="t" rtlCol="false" tIns="0" lIns="0" bIns="0" rIns="0">
            <a:spAutoFit/>
          </a:bodyPr>
          <a:lstStyle/>
          <a:p>
            <a:pPr algn="l" marL="0" indent="0" lvl="0">
              <a:lnSpc>
                <a:spcPts val="8000"/>
              </a:lnSpc>
              <a:spcBef>
                <a:spcPct val="0"/>
              </a:spcBef>
            </a:pPr>
            <a:r>
              <a:rPr lang="en-US" sz="8000">
                <a:solidFill>
                  <a:srgbClr val="141414"/>
                </a:solidFill>
                <a:latin typeface="Barlow Bold Bold"/>
              </a:rPr>
              <a:t>IMPORTANCE OF MARL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1289446" y="2036992"/>
            <a:ext cx="6790392" cy="5527379"/>
          </a:xfrm>
          <a:prstGeom prst="rect">
            <a:avLst/>
          </a:prstGeom>
        </p:spPr>
      </p:pic>
      <p:sp>
        <p:nvSpPr>
          <p:cNvPr name="TextBox 3" id="3"/>
          <p:cNvSpPr txBox="true"/>
          <p:nvPr/>
        </p:nvSpPr>
        <p:spPr>
          <a:xfrm rot="0">
            <a:off x="616332" y="858037"/>
            <a:ext cx="14988122" cy="1178955"/>
          </a:xfrm>
          <a:prstGeom prst="rect">
            <a:avLst/>
          </a:prstGeom>
        </p:spPr>
        <p:txBody>
          <a:bodyPr anchor="t" rtlCol="false" tIns="0" lIns="0" bIns="0" rIns="0">
            <a:spAutoFit/>
          </a:bodyPr>
          <a:lstStyle/>
          <a:p>
            <a:pPr marL="0" indent="0" lvl="0">
              <a:lnSpc>
                <a:spcPts val="8800"/>
              </a:lnSpc>
              <a:spcBef>
                <a:spcPct val="0"/>
              </a:spcBef>
            </a:pPr>
            <a:r>
              <a:rPr lang="en-US" sz="8800">
                <a:solidFill>
                  <a:srgbClr val="141414"/>
                </a:solidFill>
                <a:latin typeface="Barlow Bold Bold"/>
              </a:rPr>
              <a:t>MADDPG ALGORITHM</a:t>
            </a:r>
          </a:p>
        </p:txBody>
      </p:sp>
      <p:sp>
        <p:nvSpPr>
          <p:cNvPr name="TextBox 4" id="4"/>
          <p:cNvSpPr txBox="true"/>
          <p:nvPr/>
        </p:nvSpPr>
        <p:spPr>
          <a:xfrm rot="0">
            <a:off x="737356" y="3624619"/>
            <a:ext cx="16813287" cy="752312"/>
          </a:xfrm>
          <a:prstGeom prst="rect">
            <a:avLst/>
          </a:prstGeom>
        </p:spPr>
        <p:txBody>
          <a:bodyPr anchor="t" rtlCol="false" tIns="0" lIns="0" bIns="0" rIns="0">
            <a:spAutoFit/>
          </a:bodyPr>
          <a:lstStyle/>
          <a:p>
            <a:pPr marL="431799" indent="-215900" lvl="1">
              <a:lnSpc>
                <a:spcPts val="2999"/>
              </a:lnSpc>
              <a:buFont typeface="Arial"/>
              <a:buChar char="•"/>
            </a:pPr>
            <a:r>
              <a:rPr lang="en-US" sz="2000" spc="40">
                <a:solidFill>
                  <a:srgbClr val="141414"/>
                </a:solidFill>
                <a:latin typeface="Barlow Medium"/>
              </a:rPr>
              <a:t>An acto</a:t>
            </a:r>
            <a:r>
              <a:rPr lang="en-US" sz="2000" spc="40" u="none">
                <a:solidFill>
                  <a:srgbClr val="141414"/>
                </a:solidFill>
                <a:latin typeface="Barlow Medium"/>
              </a:rPr>
              <a:t>r-network that uses local observations for deterministic actions </a:t>
            </a:r>
          </a:p>
          <a:p>
            <a:pPr algn="l" marL="0" indent="0" lvl="0">
              <a:lnSpc>
                <a:spcPts val="3000"/>
              </a:lnSpc>
              <a:spcBef>
                <a:spcPct val="0"/>
              </a:spcBef>
            </a:pPr>
            <a:r>
              <a:rPr lang="en-US" sz="2000" spc="40" u="none">
                <a:solidFill>
                  <a:srgbClr val="141414"/>
                </a:solidFill>
                <a:latin typeface="Barlow Medium"/>
              </a:rPr>
              <a:t>A critic-network that uses joint states action pairs to estimate Q-values</a:t>
            </a:r>
          </a:p>
        </p:txBody>
      </p:sp>
      <p:sp>
        <p:nvSpPr>
          <p:cNvPr name="TextBox 5" id="5"/>
          <p:cNvSpPr txBox="true"/>
          <p:nvPr/>
        </p:nvSpPr>
        <p:spPr>
          <a:xfrm rot="0">
            <a:off x="788751" y="2356274"/>
            <a:ext cx="11937346" cy="752312"/>
          </a:xfrm>
          <a:prstGeom prst="rect">
            <a:avLst/>
          </a:prstGeom>
        </p:spPr>
        <p:txBody>
          <a:bodyPr anchor="t" rtlCol="false" tIns="0" lIns="0" bIns="0" rIns="0">
            <a:spAutoFit/>
          </a:bodyPr>
          <a:lstStyle/>
          <a:p>
            <a:pPr marL="431799" indent="-215900" lvl="1">
              <a:lnSpc>
                <a:spcPts val="2999"/>
              </a:lnSpc>
              <a:buFont typeface="Arial"/>
              <a:buChar char="•"/>
            </a:pPr>
            <a:r>
              <a:rPr lang="en-US" sz="2000" spc="40">
                <a:solidFill>
                  <a:srgbClr val="141414"/>
                </a:solidFill>
                <a:latin typeface="Barlow Medium"/>
              </a:rPr>
              <a:t>Ac</a:t>
            </a:r>
            <a:r>
              <a:rPr lang="en-US" sz="2000" spc="40" u="none">
                <a:solidFill>
                  <a:srgbClr val="141414"/>
                </a:solidFill>
                <a:latin typeface="Barlow Medium"/>
              </a:rPr>
              <a:t>tor-Critic model. Wherein two separate neural networks, </a:t>
            </a:r>
          </a:p>
          <a:p>
            <a:pPr marL="0" indent="0" lvl="0">
              <a:lnSpc>
                <a:spcPts val="3000"/>
              </a:lnSpc>
              <a:spcBef>
                <a:spcPct val="0"/>
              </a:spcBef>
            </a:pPr>
            <a:r>
              <a:rPr lang="en-US" sz="2000" spc="40" u="none">
                <a:solidFill>
                  <a:srgbClr val="141414"/>
                </a:solidFill>
                <a:latin typeface="Barlow Medium"/>
              </a:rPr>
              <a:t>one the actor and the other the critic.</a:t>
            </a:r>
          </a:p>
        </p:txBody>
      </p:sp>
      <p:sp>
        <p:nvSpPr>
          <p:cNvPr name="TextBox 6" id="6"/>
          <p:cNvSpPr txBox="true"/>
          <p:nvPr/>
        </p:nvSpPr>
        <p:spPr>
          <a:xfrm rot="0">
            <a:off x="616332" y="4724482"/>
            <a:ext cx="9523511" cy="761837"/>
          </a:xfrm>
          <a:prstGeom prst="rect">
            <a:avLst/>
          </a:prstGeom>
        </p:spPr>
        <p:txBody>
          <a:bodyPr anchor="t" rtlCol="false" tIns="0" lIns="0" bIns="0" rIns="0">
            <a:spAutoFit/>
          </a:bodyPr>
          <a:lstStyle/>
          <a:p>
            <a:pPr marL="431800" indent="-215900" lvl="1">
              <a:lnSpc>
                <a:spcPts val="3000"/>
              </a:lnSpc>
              <a:buFont typeface="Arial"/>
              <a:buChar char="•"/>
            </a:pPr>
            <a:r>
              <a:rPr lang="en-US" sz="2000" spc="40">
                <a:solidFill>
                  <a:srgbClr val="141414"/>
                </a:solidFill>
                <a:latin typeface="Barlow Medium"/>
              </a:rPr>
              <a:t>But in MADD</a:t>
            </a:r>
            <a:r>
              <a:rPr lang="en-US" sz="2000" spc="40" u="none">
                <a:solidFill>
                  <a:srgbClr val="141414"/>
                </a:solidFill>
                <a:latin typeface="Barlow Medium"/>
              </a:rPr>
              <a:t>PG, there is a joint critic network for all agents but individual action networks. This enables the Multi-agent system to learn a joint Q-Value</a:t>
            </a:r>
          </a:p>
        </p:txBody>
      </p:sp>
      <p:grpSp>
        <p:nvGrpSpPr>
          <p:cNvPr name="Group 7" id="7"/>
          <p:cNvGrpSpPr/>
          <p:nvPr/>
        </p:nvGrpSpPr>
        <p:grpSpPr>
          <a:xfrm rot="0">
            <a:off x="616332" y="6040057"/>
            <a:ext cx="9523511" cy="1710052"/>
            <a:chOff x="0" y="0"/>
            <a:chExt cx="12698015" cy="2280070"/>
          </a:xfrm>
        </p:grpSpPr>
        <p:sp>
          <p:nvSpPr>
            <p:cNvPr name="TextBox 8" id="8"/>
            <p:cNvSpPr txBox="true"/>
            <p:nvPr/>
          </p:nvSpPr>
          <p:spPr>
            <a:xfrm rot="0">
              <a:off x="0" y="-47625"/>
              <a:ext cx="12698015" cy="569041"/>
            </a:xfrm>
            <a:prstGeom prst="rect">
              <a:avLst/>
            </a:prstGeom>
          </p:spPr>
          <p:txBody>
            <a:bodyPr anchor="t" rtlCol="false" tIns="0" lIns="0" bIns="0" rIns="0">
              <a:spAutoFit/>
            </a:bodyPr>
            <a:lstStyle/>
            <a:p>
              <a:pPr>
                <a:lnSpc>
                  <a:spcPts val="3640"/>
                </a:lnSpc>
              </a:pPr>
              <a:r>
                <a:rPr lang="en-US" sz="2600">
                  <a:solidFill>
                    <a:srgbClr val="283EFF"/>
                  </a:solidFill>
                  <a:latin typeface="Barlow Medium"/>
                </a:rPr>
                <a:t>Disadvantages</a:t>
              </a:r>
            </a:p>
          </p:txBody>
        </p:sp>
        <p:sp>
          <p:nvSpPr>
            <p:cNvPr name="TextBox 9" id="9"/>
            <p:cNvSpPr txBox="true"/>
            <p:nvPr/>
          </p:nvSpPr>
          <p:spPr>
            <a:xfrm rot="0">
              <a:off x="0" y="781796"/>
              <a:ext cx="12698015" cy="1498273"/>
            </a:xfrm>
            <a:prstGeom prst="rect">
              <a:avLst/>
            </a:prstGeom>
          </p:spPr>
          <p:txBody>
            <a:bodyPr anchor="t" rtlCol="false" tIns="0" lIns="0" bIns="0" rIns="0">
              <a:spAutoFit/>
            </a:bodyPr>
            <a:lstStyle/>
            <a:p>
              <a:pPr algn="ctr" marL="0" indent="0" lvl="0">
                <a:lnSpc>
                  <a:spcPts val="3000"/>
                </a:lnSpc>
                <a:spcBef>
                  <a:spcPct val="0"/>
                </a:spcBef>
              </a:pPr>
              <a:r>
                <a:rPr lang="en-US" sz="2000" spc="40">
                  <a:solidFill>
                    <a:srgbClr val="141414"/>
                  </a:solidFill>
                  <a:latin typeface="Barlow Medium"/>
                </a:rPr>
                <a:t>But </a:t>
              </a:r>
              <a:r>
                <a:rPr lang="en-US" sz="2000" spc="40" u="none">
                  <a:solidFill>
                    <a:srgbClr val="141414"/>
                  </a:solidFill>
                  <a:latin typeface="Barlow Medium"/>
                </a:rPr>
                <a:t>there are a few issues with this system, Namely,Communication among all agents makes it hard to extract valuable information for cooperation, while communication with only nearby agents may restrain the range of cooperation.</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833338" y="2036992"/>
            <a:ext cx="8454662" cy="5568415"/>
          </a:xfrm>
          <a:prstGeom prst="rect">
            <a:avLst/>
          </a:prstGeom>
        </p:spPr>
      </p:pic>
      <p:sp>
        <p:nvSpPr>
          <p:cNvPr name="TextBox 3" id="3"/>
          <p:cNvSpPr txBox="true"/>
          <p:nvPr/>
        </p:nvSpPr>
        <p:spPr>
          <a:xfrm rot="0">
            <a:off x="616332" y="858037"/>
            <a:ext cx="14988122" cy="1178955"/>
          </a:xfrm>
          <a:prstGeom prst="rect">
            <a:avLst/>
          </a:prstGeom>
        </p:spPr>
        <p:txBody>
          <a:bodyPr anchor="t" rtlCol="false" tIns="0" lIns="0" bIns="0" rIns="0">
            <a:spAutoFit/>
          </a:bodyPr>
          <a:lstStyle/>
          <a:p>
            <a:pPr marL="0" indent="0" lvl="0">
              <a:lnSpc>
                <a:spcPts val="8800"/>
              </a:lnSpc>
              <a:spcBef>
                <a:spcPct val="0"/>
              </a:spcBef>
            </a:pPr>
            <a:r>
              <a:rPr lang="en-US" sz="8800">
                <a:solidFill>
                  <a:srgbClr val="141414"/>
                </a:solidFill>
                <a:latin typeface="Barlow Bold Bold"/>
              </a:rPr>
              <a:t>GRAPH CONVOLUTIONS</a:t>
            </a:r>
          </a:p>
        </p:txBody>
      </p:sp>
      <p:sp>
        <p:nvSpPr>
          <p:cNvPr name="TextBox 4" id="4"/>
          <p:cNvSpPr txBox="true"/>
          <p:nvPr/>
        </p:nvSpPr>
        <p:spPr>
          <a:xfrm rot="0">
            <a:off x="737356" y="3010171"/>
            <a:ext cx="16813287" cy="752312"/>
          </a:xfrm>
          <a:prstGeom prst="rect">
            <a:avLst/>
          </a:prstGeom>
        </p:spPr>
        <p:txBody>
          <a:bodyPr anchor="t" rtlCol="false" tIns="0" lIns="0" bIns="0" rIns="0">
            <a:spAutoFit/>
          </a:bodyPr>
          <a:lstStyle/>
          <a:p>
            <a:pPr algn="just" marL="431799" indent="-215900" lvl="1">
              <a:lnSpc>
                <a:spcPts val="2999"/>
              </a:lnSpc>
              <a:buFont typeface="Arial"/>
              <a:buChar char="•"/>
            </a:pPr>
            <a:r>
              <a:rPr lang="en-US" sz="2000" spc="40">
                <a:solidFill>
                  <a:srgbClr val="141414"/>
                </a:solidFill>
                <a:latin typeface="Barlow Medium"/>
              </a:rPr>
              <a:t>Each agent is a node, the encoding of local observation of agent is the </a:t>
            </a:r>
          </a:p>
          <a:p>
            <a:pPr algn="just">
              <a:lnSpc>
                <a:spcPts val="3000"/>
              </a:lnSpc>
            </a:pPr>
            <a:r>
              <a:rPr lang="en-US" sz="2000" spc="40">
                <a:solidFill>
                  <a:srgbClr val="141414"/>
                </a:solidFill>
                <a:latin typeface="Barlow Medium"/>
              </a:rPr>
              <a:t>feature of the node, and there is an edge between a node and its every neighbor.</a:t>
            </a:r>
          </a:p>
        </p:txBody>
      </p:sp>
      <p:sp>
        <p:nvSpPr>
          <p:cNvPr name="TextBox 5" id="5"/>
          <p:cNvSpPr txBox="true"/>
          <p:nvPr/>
        </p:nvSpPr>
        <p:spPr>
          <a:xfrm rot="0">
            <a:off x="788751" y="2346749"/>
            <a:ext cx="11937346" cy="380918"/>
          </a:xfrm>
          <a:prstGeom prst="rect">
            <a:avLst/>
          </a:prstGeom>
        </p:spPr>
        <p:txBody>
          <a:bodyPr anchor="t" rtlCol="false" tIns="0" lIns="0" bIns="0" rIns="0">
            <a:spAutoFit/>
          </a:bodyPr>
          <a:lstStyle/>
          <a:p>
            <a:pPr marL="431800" indent="-215900" lvl="1">
              <a:lnSpc>
                <a:spcPts val="3000"/>
              </a:lnSpc>
              <a:buFont typeface="Arial"/>
              <a:buChar char="•"/>
            </a:pPr>
            <a:r>
              <a:rPr lang="en-US" sz="2000" spc="40">
                <a:solidFill>
                  <a:srgbClr val="141414"/>
                </a:solidFill>
                <a:latin typeface="Barlow Medium"/>
              </a:rPr>
              <a:t>The pape</a:t>
            </a:r>
            <a:r>
              <a:rPr lang="en-US" sz="2000" spc="40" u="none">
                <a:solidFill>
                  <a:srgbClr val="141414"/>
                </a:solidFill>
                <a:latin typeface="Barlow Medium"/>
              </a:rPr>
              <a:t>r proposes to model the multi-agent environment as a graph.</a:t>
            </a:r>
          </a:p>
        </p:txBody>
      </p:sp>
      <p:sp>
        <p:nvSpPr>
          <p:cNvPr name="TextBox 6" id="6"/>
          <p:cNvSpPr txBox="true"/>
          <p:nvPr/>
        </p:nvSpPr>
        <p:spPr>
          <a:xfrm rot="0">
            <a:off x="616332" y="4068888"/>
            <a:ext cx="9523511" cy="1895067"/>
          </a:xfrm>
          <a:prstGeom prst="rect">
            <a:avLst/>
          </a:prstGeom>
        </p:spPr>
        <p:txBody>
          <a:bodyPr anchor="t" rtlCol="false" tIns="0" lIns="0" bIns="0" rIns="0">
            <a:spAutoFit/>
          </a:bodyPr>
          <a:lstStyle/>
          <a:p>
            <a:pPr marL="431799" indent="-215900" lvl="1">
              <a:lnSpc>
                <a:spcPts val="2999"/>
              </a:lnSpc>
              <a:buFont typeface="Arial"/>
              <a:buChar char="•"/>
            </a:pPr>
            <a:r>
              <a:rPr lang="en-US" sz="2000" spc="40">
                <a:solidFill>
                  <a:srgbClr val="141414"/>
                </a:solidFill>
                <a:latin typeface="Barlow Medium"/>
              </a:rPr>
              <a:t>We apply convolution to the graph of agents. By employing multi-head attention as the convolution kernel.</a:t>
            </a:r>
          </a:p>
          <a:p>
            <a:pPr>
              <a:lnSpc>
                <a:spcPts val="2999"/>
              </a:lnSpc>
            </a:pPr>
          </a:p>
          <a:p>
            <a:pPr marL="431800" indent="-215900" lvl="1">
              <a:lnSpc>
                <a:spcPts val="3000"/>
              </a:lnSpc>
              <a:buFont typeface="Arial"/>
              <a:buChar char="•"/>
            </a:pPr>
            <a:r>
              <a:rPr lang="en-US" sz="1999" spc="39">
                <a:solidFill>
                  <a:srgbClr val="141414"/>
                </a:solidFill>
                <a:latin typeface="Barlow Medium"/>
              </a:rPr>
              <a:t>G</a:t>
            </a:r>
            <a:r>
              <a:rPr lang="en-US" sz="2000" spc="40">
                <a:solidFill>
                  <a:srgbClr val="141414"/>
                </a:solidFill>
                <a:latin typeface="Barlow Medium"/>
              </a:rPr>
              <a:t>raph convolution is able to extract the relation representation between nodes and convolve the features from neighboring nodes.</a:t>
            </a:r>
          </a:p>
        </p:txBody>
      </p:sp>
      <p:grpSp>
        <p:nvGrpSpPr>
          <p:cNvPr name="Group 7" id="7"/>
          <p:cNvGrpSpPr/>
          <p:nvPr/>
        </p:nvGrpSpPr>
        <p:grpSpPr>
          <a:xfrm rot="0">
            <a:off x="616332" y="6535579"/>
            <a:ext cx="9523511" cy="1329134"/>
            <a:chOff x="0" y="0"/>
            <a:chExt cx="12698015" cy="1772179"/>
          </a:xfrm>
        </p:grpSpPr>
        <p:sp>
          <p:nvSpPr>
            <p:cNvPr name="TextBox 8" id="8"/>
            <p:cNvSpPr txBox="true"/>
            <p:nvPr/>
          </p:nvSpPr>
          <p:spPr>
            <a:xfrm rot="0">
              <a:off x="0" y="-47625"/>
              <a:ext cx="12698015" cy="569041"/>
            </a:xfrm>
            <a:prstGeom prst="rect">
              <a:avLst/>
            </a:prstGeom>
          </p:spPr>
          <p:txBody>
            <a:bodyPr anchor="t" rtlCol="false" tIns="0" lIns="0" bIns="0" rIns="0">
              <a:spAutoFit/>
            </a:bodyPr>
            <a:lstStyle/>
            <a:p>
              <a:pPr>
                <a:lnSpc>
                  <a:spcPts val="3640"/>
                </a:lnSpc>
              </a:pPr>
              <a:r>
                <a:rPr lang="en-US" sz="2600">
                  <a:solidFill>
                    <a:srgbClr val="283EFF"/>
                  </a:solidFill>
                  <a:latin typeface="Barlow Medium"/>
                </a:rPr>
                <a:t>Performance</a:t>
              </a:r>
            </a:p>
          </p:txBody>
        </p:sp>
        <p:sp>
          <p:nvSpPr>
            <p:cNvPr name="TextBox 9" id="9"/>
            <p:cNvSpPr txBox="true"/>
            <p:nvPr/>
          </p:nvSpPr>
          <p:spPr>
            <a:xfrm rot="0">
              <a:off x="0" y="781796"/>
              <a:ext cx="12698015" cy="990382"/>
            </a:xfrm>
            <a:prstGeom prst="rect">
              <a:avLst/>
            </a:prstGeom>
          </p:spPr>
          <p:txBody>
            <a:bodyPr anchor="t" rtlCol="false" tIns="0" lIns="0" bIns="0" rIns="0">
              <a:spAutoFit/>
            </a:bodyPr>
            <a:lstStyle/>
            <a:p>
              <a:pPr marL="431800" indent="-215900" lvl="1">
                <a:lnSpc>
                  <a:spcPts val="3000"/>
                </a:lnSpc>
                <a:buFont typeface="Arial"/>
                <a:buChar char="•"/>
              </a:pPr>
              <a:r>
                <a:rPr lang="en-US" sz="2000" spc="40">
                  <a:solidFill>
                    <a:srgbClr val="141414"/>
                  </a:solidFill>
                  <a:latin typeface="Barlow Medium"/>
                </a:rPr>
                <a:t>W</a:t>
              </a:r>
              <a:r>
                <a:rPr lang="en-US" sz="2000" spc="40" u="none">
                  <a:solidFill>
                    <a:srgbClr val="141414"/>
                  </a:solidFill>
                  <a:latin typeface="Barlow Medium"/>
                </a:rPr>
                <a:t>e can see the improved performance than the state of the art models in benchmark cooperation tasks like battle, jungle, routing.</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CDA7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2478224">
            <a:off x="3539902" y="-2459606"/>
            <a:ext cx="18216251" cy="8401286"/>
          </a:xfrm>
          <a:prstGeom prst="rect">
            <a:avLst/>
          </a:prstGeom>
        </p:spPr>
      </p:pic>
      <p:sp>
        <p:nvSpPr>
          <p:cNvPr name="TextBox 3" id="3"/>
          <p:cNvSpPr txBox="true"/>
          <p:nvPr/>
        </p:nvSpPr>
        <p:spPr>
          <a:xfrm rot="0">
            <a:off x="1028700" y="4390273"/>
            <a:ext cx="7533913" cy="1178955"/>
          </a:xfrm>
          <a:prstGeom prst="rect">
            <a:avLst/>
          </a:prstGeom>
        </p:spPr>
        <p:txBody>
          <a:bodyPr anchor="t" rtlCol="false" tIns="0" lIns="0" bIns="0" rIns="0">
            <a:spAutoFit/>
          </a:bodyPr>
          <a:lstStyle/>
          <a:p>
            <a:pPr marL="0" indent="0" lvl="0">
              <a:lnSpc>
                <a:spcPts val="8800"/>
              </a:lnSpc>
              <a:spcBef>
                <a:spcPct val="0"/>
              </a:spcBef>
            </a:pPr>
            <a:r>
              <a:rPr lang="en-US" sz="8800" u="none">
                <a:solidFill>
                  <a:srgbClr val="141414"/>
                </a:solidFill>
                <a:latin typeface="Barlow Bold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DAESsRJFEBA</dc:identifier>
  <dcterms:modified xsi:type="dcterms:W3CDTF">2011-08-01T06:04:30Z</dcterms:modified>
  <cp:revision>1</cp:revision>
  <dc:title>Yellow and Black Pattern Company Meeting Presentation</dc:title>
</cp:coreProperties>
</file>